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4" d="100"/>
          <a:sy n="74" d="100"/>
        </p:scale>
        <p:origin x="-1092"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642F525-798C-444B-A901-C5CF3AE1982F}" type="datetimeFigureOut">
              <a:rPr lang="en-US" smtClean="0"/>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642F525-798C-444B-A901-C5CF3AE1982F}" type="datetimeFigureOut">
              <a:rPr lang="en-US" smtClean="0"/>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642F525-798C-444B-A901-C5CF3AE1982F}" type="datetimeFigureOut">
              <a:rPr lang="en-US" smtClean="0"/>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642F525-798C-444B-A901-C5CF3AE1982F}" type="datetimeFigureOut">
              <a:rPr lang="en-US" smtClean="0"/>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642F525-798C-444B-A901-C5CF3AE1982F}" type="datetimeFigureOut">
              <a:rPr lang="en-US" smtClean="0"/>
              <a:t>9/8/2011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642F525-798C-444B-A901-C5CF3AE1982F}" type="datetimeFigureOut">
              <a:rPr lang="en-US" smtClean="0"/>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642F525-798C-444B-A901-C5CF3AE1982F}" type="datetimeFigureOut">
              <a:rPr lang="en-US" smtClean="0"/>
              <a:t>9/8/2011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642F525-798C-444B-A901-C5CF3AE1982F}" type="datetimeFigureOut">
              <a:rPr lang="en-US" smtClean="0"/>
              <a:t>9/8/2011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642F525-798C-444B-A901-C5CF3AE1982F}" type="datetimeFigureOut">
              <a:rPr lang="en-US" smtClean="0"/>
              <a:t>9/8/2011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642F525-798C-444B-A901-C5CF3AE1982F}" type="datetimeFigureOut">
              <a:rPr lang="en-US" smtClean="0"/>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642F525-798C-444B-A901-C5CF3AE1982F}" type="datetimeFigureOut">
              <a:rPr lang="en-US" smtClean="0"/>
              <a:t>9/8/2011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96B6D80-5959-4AA4-BC26-1330735F52A9}"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642F525-798C-444B-A901-C5CF3AE1982F}" type="datetimeFigureOut">
              <a:rPr lang="en-US" smtClean="0"/>
              <a:t>9/8/2011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96B6D80-5959-4AA4-BC26-1330735F52A9}"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428596" y="571480"/>
            <a:ext cx="8429684" cy="5786478"/>
          </a:xfrm>
        </p:spPr>
        <p:txBody>
          <a:bodyPr>
            <a:noAutofit/>
          </a:bodyPr>
          <a:lstStyle/>
          <a:p>
            <a:pPr lvl="0" algn="l">
              <a:buFont typeface="Arial" pitchFamily="34" charset="0"/>
              <a:buChar char="•"/>
            </a:pPr>
            <a:r>
              <a:rPr lang="en-GB" sz="1400" u="sng" dirty="0" smtClean="0">
                <a:solidFill>
                  <a:schemeClr val="tx1"/>
                </a:solidFill>
              </a:rPr>
              <a:t>SESSION 3 – ROUND TABLE DISCUSSION</a:t>
            </a:r>
          </a:p>
          <a:p>
            <a:pPr lvl="0" algn="l">
              <a:buFont typeface="Arial" pitchFamily="34" charset="0"/>
              <a:buChar char="•"/>
            </a:pPr>
            <a:endParaRPr lang="en-GB" sz="1400" dirty="0" smtClean="0">
              <a:solidFill>
                <a:schemeClr val="tx1"/>
              </a:solidFill>
            </a:endParaRPr>
          </a:p>
          <a:p>
            <a:pPr lvl="0" algn="l">
              <a:buFont typeface="Arial" pitchFamily="34" charset="0"/>
              <a:buChar char="•"/>
            </a:pPr>
            <a:r>
              <a:rPr lang="en-GB" sz="1400" dirty="0" smtClean="0">
                <a:solidFill>
                  <a:schemeClr val="tx1"/>
                </a:solidFill>
              </a:rPr>
              <a:t>To </a:t>
            </a:r>
            <a:r>
              <a:rPr lang="en-GB" sz="1400" dirty="0">
                <a:solidFill>
                  <a:schemeClr val="tx1"/>
                </a:solidFill>
              </a:rPr>
              <a:t>what extent can the FSIN address the information needs of the respective regions?  </a:t>
            </a:r>
            <a:endParaRPr lang="en-US" sz="1400" dirty="0">
              <a:solidFill>
                <a:schemeClr val="tx1"/>
              </a:solidFill>
            </a:endParaRPr>
          </a:p>
          <a:p>
            <a:pPr lvl="0" algn="l">
              <a:buFont typeface="Arial" pitchFamily="34" charset="0"/>
              <a:buChar char="•"/>
            </a:pPr>
            <a:r>
              <a:rPr lang="en-GB" sz="1400" dirty="0">
                <a:solidFill>
                  <a:schemeClr val="tx1"/>
                </a:solidFill>
              </a:rPr>
              <a:t>Which information needs relevant to the region should the FSIN address? </a:t>
            </a:r>
            <a:endParaRPr lang="en-US" sz="1400" dirty="0">
              <a:solidFill>
                <a:schemeClr val="tx1"/>
              </a:solidFill>
            </a:endParaRPr>
          </a:p>
          <a:p>
            <a:pPr lvl="0" algn="l">
              <a:buFont typeface="Arial" pitchFamily="34" charset="0"/>
              <a:buChar char="•"/>
            </a:pPr>
            <a:r>
              <a:rPr lang="en-GB" sz="1400" dirty="0">
                <a:solidFill>
                  <a:schemeClr val="tx1"/>
                </a:solidFill>
              </a:rPr>
              <a:t>How do the regions become proactive participants?  </a:t>
            </a:r>
            <a:endParaRPr lang="en-US" sz="1400" dirty="0">
              <a:solidFill>
                <a:schemeClr val="tx1"/>
              </a:solidFill>
            </a:endParaRPr>
          </a:p>
          <a:p>
            <a:pPr lvl="0" algn="l">
              <a:buFont typeface="Arial" pitchFamily="34" charset="0"/>
              <a:buChar char="•"/>
            </a:pPr>
            <a:r>
              <a:rPr lang="en-GB" sz="1400" dirty="0">
                <a:solidFill>
                  <a:schemeClr val="tx1"/>
                </a:solidFill>
              </a:rPr>
              <a:t>How do they ensure ownership?  </a:t>
            </a:r>
            <a:endParaRPr lang="en-US" sz="1400" dirty="0">
              <a:solidFill>
                <a:schemeClr val="tx1"/>
              </a:solidFill>
            </a:endParaRPr>
          </a:p>
          <a:p>
            <a:pPr algn="l"/>
            <a:r>
              <a:rPr lang="en-GB" sz="1400" dirty="0">
                <a:solidFill>
                  <a:schemeClr val="tx1"/>
                </a:solidFill>
              </a:rPr>
              <a:t> </a:t>
            </a:r>
            <a:endParaRPr lang="en-US" sz="1400" dirty="0">
              <a:solidFill>
                <a:schemeClr val="tx1"/>
              </a:solidFill>
            </a:endParaRPr>
          </a:p>
          <a:p>
            <a:pPr lvl="0" algn="l">
              <a:buFont typeface="Arial" pitchFamily="34" charset="0"/>
              <a:buChar char="•"/>
            </a:pPr>
            <a:r>
              <a:rPr lang="en-GB" sz="1400" dirty="0">
                <a:solidFill>
                  <a:schemeClr val="tx1"/>
                </a:solidFill>
              </a:rPr>
              <a:t>To meet the increased demands for better quality information, will “business as usual” in the funding of food security information systems meet the capacity needs and result in sustainable institution building, as defined by established and effective communications between national food security information suppliers and national decision makers?   If not, what would the stakeholders propose to fill these needs?</a:t>
            </a:r>
            <a:endParaRPr lang="en-US" sz="1400" dirty="0">
              <a:solidFill>
                <a:schemeClr val="tx1"/>
              </a:solidFill>
            </a:endParaRPr>
          </a:p>
          <a:p>
            <a:pPr algn="l"/>
            <a:r>
              <a:rPr lang="en-GB" sz="1400" dirty="0">
                <a:solidFill>
                  <a:schemeClr val="tx1"/>
                </a:solidFill>
              </a:rPr>
              <a:t> </a:t>
            </a:r>
            <a:endParaRPr lang="en-US" sz="1400" dirty="0">
              <a:solidFill>
                <a:schemeClr val="tx1"/>
              </a:solidFill>
            </a:endParaRPr>
          </a:p>
          <a:p>
            <a:pPr algn="l"/>
            <a:r>
              <a:rPr lang="en-GB" sz="1400" dirty="0">
                <a:solidFill>
                  <a:schemeClr val="tx1"/>
                </a:solidFill>
              </a:rPr>
              <a:t>ADDITIONAL QUESTIONS </a:t>
            </a:r>
            <a:r>
              <a:rPr lang="en-GB" sz="1400" dirty="0" smtClean="0">
                <a:solidFill>
                  <a:schemeClr val="tx1"/>
                </a:solidFill>
              </a:rPr>
              <a:t>TO ADDRESS INCLUDE:</a:t>
            </a:r>
            <a:endParaRPr lang="en-US" sz="1400" dirty="0">
              <a:solidFill>
                <a:schemeClr val="tx1"/>
              </a:solidFill>
            </a:endParaRPr>
          </a:p>
          <a:p>
            <a:pPr algn="l"/>
            <a:r>
              <a:rPr lang="en-GB" sz="1400" dirty="0">
                <a:solidFill>
                  <a:schemeClr val="tx1"/>
                </a:solidFill>
              </a:rPr>
              <a:t> </a:t>
            </a:r>
            <a:endParaRPr lang="en-US" sz="1400" dirty="0">
              <a:solidFill>
                <a:schemeClr val="tx1"/>
              </a:solidFill>
            </a:endParaRPr>
          </a:p>
          <a:p>
            <a:pPr lvl="0" algn="l">
              <a:buFont typeface="Arial" pitchFamily="34" charset="0"/>
              <a:buChar char="•"/>
            </a:pPr>
            <a:r>
              <a:rPr lang="en-GB" sz="1400" dirty="0">
                <a:solidFill>
                  <a:schemeClr val="tx1"/>
                </a:solidFill>
              </a:rPr>
              <a:t>Do the stakeholders find the FSIN has been designed to provide a space where national, regional and international food security information systems could come together, in a “community of practice”?  </a:t>
            </a:r>
            <a:endParaRPr lang="en-US" sz="1400" dirty="0">
              <a:solidFill>
                <a:schemeClr val="tx1"/>
              </a:solidFill>
            </a:endParaRPr>
          </a:p>
          <a:p>
            <a:pPr lvl="0" algn="l">
              <a:buFont typeface="Arial" pitchFamily="34" charset="0"/>
              <a:buChar char="•"/>
            </a:pPr>
            <a:r>
              <a:rPr lang="en-GB" sz="1400" dirty="0">
                <a:solidFill>
                  <a:schemeClr val="tx1"/>
                </a:solidFill>
              </a:rPr>
              <a:t>Can FSIN become the structure for rationalizing coverage, setting standards, identifying key information and analysis gaps, and the sharing of best practices so more reliable information is more effectively linked to earlier and wiser decision making?  </a:t>
            </a:r>
            <a:endParaRPr lang="en-US" sz="1400" dirty="0">
              <a:solidFill>
                <a:schemeClr val="tx1"/>
              </a:solidFill>
            </a:endParaRPr>
          </a:p>
          <a:p>
            <a:pPr lvl="0" algn="l">
              <a:buFont typeface="Arial" pitchFamily="34" charset="0"/>
              <a:buChar char="•"/>
            </a:pPr>
            <a:r>
              <a:rPr lang="en-GB" sz="1400" dirty="0">
                <a:solidFill>
                  <a:schemeClr val="tx1"/>
                </a:solidFill>
              </a:rPr>
              <a:t>When fully operational, could FSIN help assure a high quality, evidence-based approach where local and national information will increasingly be the objective basis for both local and international response and for more coherent policies of preparedness and prevention?   </a:t>
            </a:r>
            <a:endParaRPr lang="en-US" sz="1400" dirty="0">
              <a:solidFill>
                <a:schemeClr val="tx1"/>
              </a:solidFill>
            </a:endParaRPr>
          </a:p>
          <a:p>
            <a:pPr lvl="0" algn="l">
              <a:buFont typeface="Arial" pitchFamily="34" charset="0"/>
              <a:buChar char="•"/>
            </a:pPr>
            <a:r>
              <a:rPr lang="en-GB" sz="1400" dirty="0">
                <a:solidFill>
                  <a:schemeClr val="tx1"/>
                </a:solidFill>
              </a:rPr>
              <a:t>Are there alternatives to FSIN that ought to be discussed and seriously considered?</a:t>
            </a:r>
            <a:endParaRPr lang="en-US" sz="1400" dirty="0">
              <a:solidFill>
                <a:schemeClr val="tx1"/>
              </a:solidFill>
            </a:endParaRPr>
          </a:p>
          <a:p>
            <a:pPr algn="l"/>
            <a:r>
              <a:rPr lang="en-GB" sz="1400" dirty="0">
                <a:solidFill>
                  <a:schemeClr val="tx1"/>
                </a:solidFill>
              </a:rPr>
              <a:t> </a:t>
            </a:r>
            <a:endParaRPr lang="en-US" sz="1400" dirty="0">
              <a:solidFill>
                <a:schemeClr val="tx1"/>
              </a:solidFill>
            </a:endParaRPr>
          </a:p>
          <a:p>
            <a:pPr algn="l"/>
            <a:r>
              <a:rPr lang="en-GB" sz="1400" dirty="0">
                <a:solidFill>
                  <a:schemeClr val="tx1"/>
                </a:solidFill>
              </a:rPr>
              <a:t> </a:t>
            </a:r>
            <a:endParaRPr lang="en-US" sz="1400" dirty="0">
              <a:solidFill>
                <a:schemeClr val="tx1"/>
              </a:solidFill>
            </a:endParaRPr>
          </a:p>
          <a:p>
            <a:pPr algn="l"/>
            <a:endParaRPr lang="en-US" sz="1400" dirty="0">
              <a:solidFill>
                <a:schemeClr val="tx1"/>
              </a:solidFill>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47</Words>
  <Application>Microsoft Office PowerPoint</Application>
  <PresentationFormat>On-screen Show (4:3)</PresentationFormat>
  <Paragraphs>17</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Slide 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southafrica</dc:creator>
  <cp:lastModifiedBy>southafrica</cp:lastModifiedBy>
  <cp:revision>1</cp:revision>
  <dcterms:created xsi:type="dcterms:W3CDTF">2011-09-08T10:54:10Z</dcterms:created>
  <dcterms:modified xsi:type="dcterms:W3CDTF">2011-09-08T10:59:27Z</dcterms:modified>
</cp:coreProperties>
</file>

<file path=docProps/thumbnail.jpeg>
</file>